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87" r:id="rId3"/>
    <p:sldId id="276" r:id="rId4"/>
    <p:sldId id="277" r:id="rId5"/>
    <p:sldId id="278" r:id="rId6"/>
    <p:sldId id="279" r:id="rId7"/>
    <p:sldId id="280" r:id="rId8"/>
    <p:sldId id="281" r:id="rId9"/>
    <p:sldId id="283" r:id="rId10"/>
    <p:sldId id="282" r:id="rId11"/>
    <p:sldId id="284" r:id="rId12"/>
    <p:sldId id="285" r:id="rId13"/>
    <p:sldId id="286"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992D6C8A-9F78-4446-8D5B-8AF156CA990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992D6C8A-9F78-4446-8D5B-8AF156CA9906}"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996276-919D-4F33-91D7-14FB5508B604}" type="datetimeFigureOut">
              <a:rPr lang="ar-SA" smtClean="0"/>
              <a:pPr/>
              <a:t>20/03/1444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2D6C8A-9F78-4446-8D5B-8AF156CA9906}"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2141536"/>
            <a:ext cx="9144000" cy="4716464"/>
          </a:xfrm>
        </p:spPr>
        <p:txBody>
          <a:bodyPr>
            <a:noAutofit/>
          </a:bodyPr>
          <a:lstStyle/>
          <a:p>
            <a:pPr algn="ctr"/>
            <a:r>
              <a:rPr lang="ar-SA" sz="4400" b="1" dirty="0">
                <a:solidFill>
                  <a:schemeClr val="bg1"/>
                </a:solidFill>
              </a:rPr>
              <a:t>قسم هندسة العمارة</a:t>
            </a:r>
          </a:p>
          <a:p>
            <a:pPr algn="ctr"/>
            <a:r>
              <a:rPr lang="ar-SA" sz="4400" b="1" dirty="0">
                <a:solidFill>
                  <a:schemeClr val="bg1"/>
                </a:solidFill>
              </a:rPr>
              <a:t>المرحلة الاولى</a:t>
            </a:r>
          </a:p>
          <a:p>
            <a:pPr algn="ctr"/>
            <a:r>
              <a:rPr lang="ar-SA" sz="4400" b="1" dirty="0">
                <a:solidFill>
                  <a:schemeClr val="bg1"/>
                </a:solidFill>
              </a:rPr>
              <a:t>مادة اللغة العربية</a:t>
            </a:r>
          </a:p>
          <a:p>
            <a:pPr algn="ctr"/>
            <a:r>
              <a:rPr lang="ar-SA" sz="4400" b="1" dirty="0">
                <a:solidFill>
                  <a:schemeClr val="bg1"/>
                </a:solidFill>
              </a:rPr>
              <a:t>المحاضرة </a:t>
            </a:r>
            <a:r>
              <a:rPr lang="ar-SA" sz="4400" b="1" dirty="0" smtClean="0">
                <a:solidFill>
                  <a:schemeClr val="bg1"/>
                </a:solidFill>
              </a:rPr>
              <a:t>التاسعة </a:t>
            </a:r>
            <a:r>
              <a:rPr lang="ar-SA" sz="4400" b="1">
                <a:solidFill>
                  <a:schemeClr val="bg1"/>
                </a:solidFill>
              </a:rPr>
              <a:t>: </a:t>
            </a:r>
            <a:r>
              <a:rPr lang="ar-SA" sz="4400" b="1">
                <a:solidFill>
                  <a:schemeClr val="bg1"/>
                </a:solidFill>
              </a:rPr>
              <a:t>اختيار نص نثري ودراسته وتحليله تحليلا ادبيا</a:t>
            </a:r>
            <a:endParaRPr lang="ar-SA" sz="4400" b="1" dirty="0">
              <a:solidFill>
                <a:schemeClr val="bg1"/>
              </a:solidFill>
            </a:endParaRPr>
          </a:p>
          <a:p>
            <a:pPr algn="ctr"/>
            <a:r>
              <a:rPr lang="ar-SA" sz="4400" b="1" dirty="0">
                <a:solidFill>
                  <a:schemeClr val="bg1"/>
                </a:solidFill>
              </a:rPr>
              <a:t>أ. م. زينب فالح مهدي</a:t>
            </a:r>
          </a:p>
          <a:p>
            <a:pPr algn="ctr"/>
            <a:endParaRPr lang="ar-SA" sz="4400" b="1" dirty="0">
              <a:solidFill>
                <a:schemeClr val="bg1"/>
              </a:solidFill>
            </a:endParaRPr>
          </a:p>
          <a:p>
            <a:pPr algn="ctr"/>
            <a:endParaRPr lang="ar-SA" sz="4400"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4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88"/>
            <a:ext cx="9144000" cy="6862688"/>
          </a:xfrm>
        </p:spPr>
      </p:pic>
    </p:spTree>
    <p:extLst>
      <p:ext uri="{BB962C8B-B14F-4D97-AF65-F5344CB8AC3E}">
        <p14:creationId xmlns:p14="http://schemas.microsoft.com/office/powerpoint/2010/main" val="2646874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3312"/>
          </a:xfrm>
        </p:spPr>
      </p:pic>
    </p:spTree>
    <p:extLst>
      <p:ext uri="{BB962C8B-B14F-4D97-AF65-F5344CB8AC3E}">
        <p14:creationId xmlns:p14="http://schemas.microsoft.com/office/powerpoint/2010/main" val="530268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580327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936104"/>
          </a:xfrm>
        </p:spPr>
        <p:txBody>
          <a:bodyPr/>
          <a:lstStyle/>
          <a:p>
            <a:pPr algn="r"/>
            <a:r>
              <a:rPr lang="ar-SA" dirty="0" smtClean="0">
                <a:solidFill>
                  <a:schemeClr val="tx1"/>
                </a:solidFill>
              </a:rPr>
              <a:t>مكان قبره؟</a:t>
            </a:r>
            <a:endParaRPr lang="ar-SA" dirty="0">
              <a:solidFill>
                <a:schemeClr val="tx1"/>
              </a:solidFill>
            </a:endParaRPr>
          </a:p>
        </p:txBody>
      </p:sp>
      <p:sp>
        <p:nvSpPr>
          <p:cNvPr id="3" name="عنصر نائب للمحتوى 2"/>
          <p:cNvSpPr>
            <a:spLocks noGrp="1"/>
          </p:cNvSpPr>
          <p:nvPr>
            <p:ph idx="1"/>
          </p:nvPr>
        </p:nvSpPr>
        <p:spPr>
          <a:xfrm>
            <a:off x="0" y="1196752"/>
            <a:ext cx="9144000" cy="5184576"/>
          </a:xfrm>
        </p:spPr>
        <p:txBody>
          <a:bodyPr>
            <a:noAutofit/>
          </a:bodyPr>
          <a:lstStyle/>
          <a:p>
            <a:pPr algn="justLow"/>
            <a:r>
              <a:rPr lang="ar-SA" sz="2400" dirty="0" smtClean="0"/>
              <a:t>قبره :جاء </a:t>
            </a:r>
            <a:r>
              <a:rPr lang="ar-SA" sz="2400" dirty="0"/>
              <a:t>في معجم البلدان:</a:t>
            </a:r>
          </a:p>
          <a:p>
            <a:pPr algn="justLow"/>
            <a:r>
              <a:rPr lang="ar-SA" sz="2400" dirty="0" smtClean="0"/>
              <a:t>بطبرية </a:t>
            </a:r>
            <a:r>
              <a:rPr lang="ar-SA" sz="2400" dirty="0"/>
              <a:t>من المزارات في شرق بحيرتها قبل سليمان بن داود عليهما السلام،</a:t>
            </a:r>
          </a:p>
          <a:p>
            <a:pPr algn="justLow"/>
            <a:r>
              <a:rPr lang="ar-SA" sz="2400" dirty="0"/>
              <a:t>ومشهور أنه في بيت لحم في المغارة التي فيها مولد عيسى وفي شرق بحيرة طبرية قبر لقمان الحكيم وابنه،</a:t>
            </a:r>
          </a:p>
          <a:p>
            <a:pPr algn="justLow"/>
            <a:r>
              <a:rPr lang="ar-SA" sz="2400" dirty="0"/>
              <a:t>وله باليمن قبر.</a:t>
            </a:r>
          </a:p>
          <a:p>
            <a:pPr algn="justLow"/>
            <a:r>
              <a:rPr lang="ar-SA" sz="2400" dirty="0"/>
              <a:t>وقيل أن قبره </a:t>
            </a:r>
            <a:r>
              <a:rPr lang="ar-SA" sz="2400" dirty="0" err="1"/>
              <a:t>بمنطة</a:t>
            </a:r>
            <a:r>
              <a:rPr lang="ar-SA" sz="2400" dirty="0"/>
              <a:t> </a:t>
            </a:r>
            <a:r>
              <a:rPr lang="ar-SA" sz="2400" dirty="0" err="1"/>
              <a:t>بلجرشي</a:t>
            </a:r>
            <a:r>
              <a:rPr lang="ar-SA" sz="2400" dirty="0"/>
              <a:t> بقبيلة غامد في قرية تدعى حزنة.</a:t>
            </a:r>
          </a:p>
          <a:p>
            <a:pPr algn="justLow"/>
            <a:r>
              <a:rPr lang="ar-SA" sz="2400" dirty="0"/>
              <a:t>والله أعلم بالصحيح منها.</a:t>
            </a:r>
          </a:p>
          <a:p>
            <a:pPr algn="justLow"/>
            <a:r>
              <a:rPr lang="ar-SA" sz="2400" dirty="0" smtClean="0"/>
              <a:t>ورد </a:t>
            </a:r>
            <a:r>
              <a:rPr lang="ar-SA" sz="2400" dirty="0"/>
              <a:t>موضع مرقد لقمان الحكيم شمال شرق بغداد في سياق الأماكن التي مرت بها الحملة العسكرية زمن الدولة العثمانية التي قادها السلطان سليمان القانوني من أجل فتح بغداد (1534) </a:t>
            </a:r>
            <a:r>
              <a:rPr lang="ar-SA" sz="2400" dirty="0" err="1"/>
              <a:t>وإنتزاعها</a:t>
            </a:r>
            <a:r>
              <a:rPr lang="ar-SA" sz="2400" dirty="0"/>
              <a:t> من الدولة الصفوية، حيث وصل السلطان بجيشه مرقد (الشيخ سكران) ومرقد (لقمان الحكيم) بالقرب منه، بعد ان رأوا في طريقهم مرقد (الشيخ مكارم)، ثم وصلوا الإمام الأعظم فنزل السلطان عن فرسه فزار مرقده ثم ركب وسار بجيوشه إلى بغداد.</a:t>
            </a:r>
          </a:p>
          <a:p>
            <a:pPr algn="justLow"/>
            <a:endParaRPr lang="ar-SA" sz="2400" dirty="0"/>
          </a:p>
        </p:txBody>
      </p:sp>
    </p:spTree>
    <p:extLst>
      <p:ext uri="{BB962C8B-B14F-4D97-AF65-F5344CB8AC3E}">
        <p14:creationId xmlns:p14="http://schemas.microsoft.com/office/powerpoint/2010/main" val="591891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a:bodyPr>
          <a:lstStyle/>
          <a:p>
            <a:pPr algn="ctr"/>
            <a:r>
              <a:rPr lang="ar-SA" sz="4400" b="1" dirty="0" smtClean="0"/>
              <a:t>إلى هنا تنتهي محاضرة هذا اليوم وانتظر </a:t>
            </a:r>
            <a:r>
              <a:rPr lang="ar-SA" sz="4400" b="1" smtClean="0"/>
              <a:t>الأسئلة عن </a:t>
            </a:r>
            <a:r>
              <a:rPr lang="ar-SA" sz="4400" b="1" dirty="0" smtClean="0"/>
              <a:t>الأشياء التي لم تفهموها .</a:t>
            </a:r>
            <a:br>
              <a:rPr lang="ar-SA" sz="4400" b="1" dirty="0" smtClean="0"/>
            </a:br>
            <a:r>
              <a:rPr lang="ar-SA" sz="4400" b="1" dirty="0" smtClean="0"/>
              <a:t>دمتم بحفظ الله جل وعلا</a:t>
            </a:r>
            <a:endParaRPr lang="ar-SA" sz="4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714356"/>
            <a:ext cx="6400800" cy="4924444"/>
          </a:xfrm>
        </p:spPr>
        <p:txBody>
          <a:bodyPr>
            <a:noAutofit/>
          </a:bodyPr>
          <a:lstStyle/>
          <a:p>
            <a:pPr algn="ctr"/>
            <a:r>
              <a:rPr lang="ar-SA" sz="4400" b="1" dirty="0" smtClean="0">
                <a:solidFill>
                  <a:schemeClr val="bg1"/>
                </a:solidFill>
              </a:rPr>
              <a:t>السلام عليكم ورحمة الله وبركاته</a:t>
            </a:r>
          </a:p>
          <a:p>
            <a:pPr algn="ctr"/>
            <a:r>
              <a:rPr lang="ar-SA" sz="4400" b="1" dirty="0" smtClean="0">
                <a:solidFill>
                  <a:schemeClr val="bg1"/>
                </a:solidFill>
              </a:rPr>
              <a:t>  سأنتقل إلى المحاضرة التاسعة</a:t>
            </a:r>
          </a:p>
          <a:p>
            <a:pPr algn="ctr"/>
            <a:r>
              <a:rPr lang="ar-SA" sz="4400" b="1" dirty="0" smtClean="0">
                <a:solidFill>
                  <a:schemeClr val="bg1"/>
                </a:solidFill>
              </a:rPr>
              <a:t>وهي عبارة عن اختيار نص نثري ودراسته وتحليله تحليلا ادبيا:</a:t>
            </a:r>
          </a:p>
          <a:p>
            <a:pPr algn="ctr"/>
            <a:r>
              <a:rPr lang="ar-SA" sz="4400" b="1" dirty="0" smtClean="0">
                <a:solidFill>
                  <a:schemeClr val="bg1"/>
                </a:solidFill>
              </a:rPr>
              <a:t>وقد تم اختيار سيدنا لقمان الحكيم ووصاياه لهذا اليوم :</a:t>
            </a:r>
            <a:endParaRPr lang="ar-SA" sz="4400" b="1" dirty="0"/>
          </a:p>
        </p:txBody>
      </p:sp>
    </p:spTree>
    <p:extLst>
      <p:ext uri="{BB962C8B-B14F-4D97-AF65-F5344CB8AC3E}">
        <p14:creationId xmlns:p14="http://schemas.microsoft.com/office/powerpoint/2010/main" val="1269291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279607" cy="6858000"/>
          </a:xfrm>
        </p:spPr>
      </p:pic>
    </p:spTree>
    <p:extLst>
      <p:ext uri="{BB962C8B-B14F-4D97-AF65-F5344CB8AC3E}">
        <p14:creationId xmlns:p14="http://schemas.microsoft.com/office/powerpoint/2010/main" val="1175565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tx1"/>
                </a:solidFill>
              </a:rPr>
              <a:t>من هو سيدنا لقمان الحكيم؟</a:t>
            </a:r>
            <a:endParaRPr lang="ar-SA" dirty="0">
              <a:solidFill>
                <a:schemeClr val="tx1"/>
              </a:solidFill>
            </a:endParaRPr>
          </a:p>
        </p:txBody>
      </p:sp>
      <p:sp>
        <p:nvSpPr>
          <p:cNvPr id="3" name="عنصر نائب للمحتوى 2"/>
          <p:cNvSpPr>
            <a:spLocks noGrp="1"/>
          </p:cNvSpPr>
          <p:nvPr>
            <p:ph idx="1"/>
          </p:nvPr>
        </p:nvSpPr>
        <p:spPr/>
        <p:txBody>
          <a:bodyPr>
            <a:noAutofit/>
          </a:bodyPr>
          <a:lstStyle/>
          <a:p>
            <a:pPr algn="justLow"/>
            <a:r>
              <a:rPr lang="ar-SA" sz="3200" dirty="0"/>
              <a:t>نسبه وعمله</a:t>
            </a:r>
          </a:p>
          <a:p>
            <a:pPr algn="justLow"/>
            <a:r>
              <a:rPr lang="ar-SA" sz="3200" dirty="0"/>
              <a:t>هو لقمان بن </a:t>
            </a:r>
            <a:r>
              <a:rPr lang="ar-SA" sz="3200" dirty="0" err="1"/>
              <a:t>ياعور</a:t>
            </a:r>
            <a:r>
              <a:rPr lang="ar-SA" sz="3200" dirty="0"/>
              <a:t> ابن اخت أيوب، أو ابن خالته، وهو من أسوان بمصر, وقد قال فيه خالد ابن الربيع أنه كان نجارا، وقيل أنه كان خياطا، وقيل أنه كان راعيا، وقد عاصر داوود, أخذ منه العلم وقد أعطاه الله الحكمة عندها. وذكر المسعودي أنه ولد على عشر سنين من ملك داود عليه السلام ولم يزل باقياً في الأرض، مظهراً للحكمة والزهد إلى أيام يونس بن متى عليه السلام. وليس في القرآن الكريم أية إشارة تمكن من تحديد عصره.</a:t>
            </a:r>
          </a:p>
          <a:p>
            <a:pPr algn="justLow"/>
            <a:endParaRPr lang="ar-SA" sz="3200" dirty="0"/>
          </a:p>
        </p:txBody>
      </p:sp>
    </p:spTree>
    <p:extLst>
      <p:ext uri="{BB962C8B-B14F-4D97-AF65-F5344CB8AC3E}">
        <p14:creationId xmlns:p14="http://schemas.microsoft.com/office/powerpoint/2010/main" val="1408213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tx1"/>
                </a:solidFill>
              </a:rPr>
              <a:t>هل</a:t>
            </a:r>
            <a:r>
              <a:rPr lang="ar-SA" dirty="0" smtClean="0"/>
              <a:t> </a:t>
            </a:r>
            <a:r>
              <a:rPr lang="ar-SA" dirty="0" smtClean="0">
                <a:solidFill>
                  <a:schemeClr val="tx1"/>
                </a:solidFill>
              </a:rPr>
              <a:t>هو خليفة في الارض ؟</a:t>
            </a:r>
            <a:endParaRPr lang="ar-SA" dirty="0">
              <a:solidFill>
                <a:schemeClr val="tx1"/>
              </a:solidFill>
            </a:endParaRPr>
          </a:p>
        </p:txBody>
      </p:sp>
      <p:sp>
        <p:nvSpPr>
          <p:cNvPr id="3" name="عنصر نائب للمحتوى 2"/>
          <p:cNvSpPr>
            <a:spLocks noGrp="1"/>
          </p:cNvSpPr>
          <p:nvPr>
            <p:ph idx="1"/>
          </p:nvPr>
        </p:nvSpPr>
        <p:spPr/>
        <p:txBody>
          <a:bodyPr>
            <a:normAutofit lnSpcReduction="10000"/>
          </a:bodyPr>
          <a:lstStyle/>
          <a:p>
            <a:pPr algn="justLow"/>
            <a:r>
              <a:rPr lang="ar-SA" dirty="0" smtClean="0"/>
              <a:t>قال </a:t>
            </a:r>
            <a:r>
              <a:rPr lang="ar-SA" dirty="0"/>
              <a:t>رسول </a:t>
            </a:r>
            <a:r>
              <a:rPr lang="ar-SA" dirty="0" smtClean="0"/>
              <a:t>الله(صلى الله عليه واله وسلم): </a:t>
            </a:r>
            <a:r>
              <a:rPr lang="ar-SA" dirty="0"/>
              <a:t>" إن لقمان كان عبداً كثير التفكر، حسن الظن، كثير الصمت، أحب الله فأحبه الله، فمن عليه بالحكمة ". نودي بالخلافة قبل داود، فقيل له يا لقمان، هل لك أن يجعلك الله خليفة تحكم بين الناس بالحق؟ قال لقمان: إن أجبرني ربي عزَّ وجل قبلت، فإني أعلم أنه إن فعلت ذلك أعانني وعلمني وعصمني، وإن خيرني ربي قبلت العافية ولا أسأل البلاء، فقالت الملائكة: يا لقمان لِمَ؟ قال: لأن الحاكم بأشد المنازل وأكدرها، يغشاه الظلم من كل مكان، فيخذل أو يعان، فإن أصاب فبالحري أن ينجو، وإن أخطأ </a:t>
            </a:r>
            <a:r>
              <a:rPr lang="ar-SA" dirty="0" err="1"/>
              <a:t>أخطأ</a:t>
            </a:r>
            <a:r>
              <a:rPr lang="ar-SA" dirty="0"/>
              <a:t> طريق الجنة، ومن يكون في الدنيا ذليلاً خير من أن يكون شريفاً ضائعاً، ومن يختار الدنيا على الآخرة فاتته الدنيا ولا يصير إلى ملك الآخرة. فعجبت الملائكة من حسن منطقه، فنام نومة فغط بالحكمة غطا، فانتبه فتكلم بها .</a:t>
            </a:r>
          </a:p>
        </p:txBody>
      </p:sp>
    </p:spTree>
    <p:extLst>
      <p:ext uri="{BB962C8B-B14F-4D97-AF65-F5344CB8AC3E}">
        <p14:creationId xmlns:p14="http://schemas.microsoft.com/office/powerpoint/2010/main" val="4218844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tx1"/>
                </a:solidFill>
              </a:rPr>
              <a:t>هل هو نبي ام ولي ؟</a:t>
            </a:r>
            <a:endParaRPr lang="ar-SA" dirty="0">
              <a:solidFill>
                <a:schemeClr val="tx1"/>
              </a:solidFill>
            </a:endParaRPr>
          </a:p>
        </p:txBody>
      </p:sp>
      <p:sp>
        <p:nvSpPr>
          <p:cNvPr id="3" name="عنصر نائب للمحتوى 2"/>
          <p:cNvSpPr>
            <a:spLocks noGrp="1"/>
          </p:cNvSpPr>
          <p:nvPr>
            <p:ph idx="1"/>
          </p:nvPr>
        </p:nvSpPr>
        <p:spPr/>
        <p:txBody>
          <a:bodyPr>
            <a:normAutofit lnSpcReduction="10000"/>
          </a:bodyPr>
          <a:lstStyle/>
          <a:p>
            <a:pPr algn="justLow"/>
            <a:r>
              <a:rPr lang="ar-SA" dirty="0"/>
              <a:t>حكمته</a:t>
            </a:r>
          </a:p>
          <a:p>
            <a:pPr algn="justLow"/>
            <a:r>
              <a:rPr lang="ar-SA" dirty="0"/>
              <a:t>المشهور عن الجمهور أنه كان حكيما وليا ولم يكن نبي، قال ابن كثير : "كان جمهور السلف على أنه لم يكن نبيّاً، وإنما يُنقل كونه نبياً عن عكرمة" ، وقد ذكره الله في القرآن فأثنى عليه وحكى من كلامه فيما وعظ به ولده الذي هو أحب الخلق إليه وهو أشفق الناس عليه فكان من أول ما وعظ به أن قال: (يا بني لا تشرك بالله إن الشرك لظلم عظيم) فنهاه عنه وحذره منه وقد قال البخاري: حدثنا قتيبة حدثنا جرير عن الأعمش عن إبراهيم عن علقمة عن عبد الله قال: لما نزلت (الذين آمنوا ولم يلبسوا إيمانهم بظلم) شق ذلك على أصحاب رسول الله وقالوا: أينا لم يلبس إيمانه بظلم؟! فقال رسول الله: (إنه ليس بذاك ألم تسمع إلى قول لقمان يا بني لا تشرك بالله إن الشرك لظلم عظيم) رواه مسلم من حديث سليمان بن مهران الأعمش به.</a:t>
            </a:r>
          </a:p>
          <a:p>
            <a:pPr algn="justLow"/>
            <a:endParaRPr lang="ar-SA" dirty="0"/>
          </a:p>
        </p:txBody>
      </p:sp>
    </p:spTree>
    <p:extLst>
      <p:ext uri="{BB962C8B-B14F-4D97-AF65-F5344CB8AC3E}">
        <p14:creationId xmlns:p14="http://schemas.microsoft.com/office/powerpoint/2010/main" val="2755219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tx1"/>
                </a:solidFill>
              </a:rPr>
              <a:t>من اروع ما قال سيدنا لقمان؟</a:t>
            </a:r>
            <a:endParaRPr lang="ar-SA" dirty="0">
              <a:solidFill>
                <a:schemeClr val="tx1"/>
              </a:solidFill>
            </a:endParaRPr>
          </a:p>
        </p:txBody>
      </p:sp>
      <p:sp>
        <p:nvSpPr>
          <p:cNvPr id="3" name="عنصر نائب للمحتوى 2"/>
          <p:cNvSpPr>
            <a:spLocks noGrp="1"/>
          </p:cNvSpPr>
          <p:nvPr>
            <p:ph idx="1"/>
          </p:nvPr>
        </p:nvSpPr>
        <p:spPr/>
        <p:txBody>
          <a:bodyPr>
            <a:normAutofit fontScale="92500" lnSpcReduction="20000"/>
          </a:bodyPr>
          <a:lstStyle/>
          <a:p>
            <a:pPr algn="justLow"/>
            <a:r>
              <a:rPr lang="ar-SA" dirty="0" smtClean="0"/>
              <a:t>قوله</a:t>
            </a:r>
            <a:r>
              <a:rPr lang="ar-SA" dirty="0"/>
              <a:t>: (ولا تَمشِ في الأَرضِ مَرَحاً إنّ اللّهَ لا يُحِبُ كُلَّ مُختَالٍ فَخُورٍ) ينهاه عن التبختر في المشية على وجه العظمة والفخر على الناس كما قال تعالى: (ولا تمش في الأرض مرحا إنك لن تخرق الأرض ولن تبلغ الجبال طولا). ثم قال: (واغضض من صوتك) يعني إذا تكلمت لا تتكلف رفع صوتك فإن أرفع الأصوات وأنكرها صوت الحمير وقد ثبت في الصحيحين الأمر </a:t>
            </a:r>
            <a:r>
              <a:rPr lang="ar-SA" dirty="0" err="1"/>
              <a:t>بالاستعاذة</a:t>
            </a:r>
            <a:r>
              <a:rPr lang="ar-SA" dirty="0"/>
              <a:t> عند سماع صوت الحمير بالليل فإنها رأت شيطانا ولهذا نهى عن رفع الصوت حيث لا حاجة إليه ولا سيما عند العطاس فيستحب خفض الصوت وتخمير الوجه كما ثبت به الحديث من صنيع رسول الله فأما رفع الصوت بالأذان وعند الدعاء إلى الفئة للقتال وعند الإهلاك ونحو ذلك فذلك مشروع.</a:t>
            </a:r>
          </a:p>
          <a:p>
            <a:pPr algn="justLow"/>
            <a:endParaRPr lang="ar-SA" dirty="0"/>
          </a:p>
          <a:p>
            <a:pPr algn="justLow"/>
            <a:r>
              <a:rPr lang="ar-SA" dirty="0"/>
              <a:t>فهذا مما قصه الله عن لقمان في القرآن من الحكم والوصايا النافعة الجامعة للخير المانعة من الشر وقد وردت آثار كثيرة في أخباره ومواعظه وقد كان له كتاب يؤثر عنه يسمى بحكمة لقمان.</a:t>
            </a:r>
          </a:p>
          <a:p>
            <a:pPr algn="justLow"/>
            <a:endParaRPr lang="ar-SA" dirty="0"/>
          </a:p>
        </p:txBody>
      </p:sp>
    </p:spTree>
    <p:extLst>
      <p:ext uri="{BB962C8B-B14F-4D97-AF65-F5344CB8AC3E}">
        <p14:creationId xmlns:p14="http://schemas.microsoft.com/office/powerpoint/2010/main" val="2239240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tx1"/>
                </a:solidFill>
              </a:rPr>
              <a:t>ما اسم ابنه؟</a:t>
            </a:r>
            <a:endParaRPr lang="ar-SA" dirty="0">
              <a:solidFill>
                <a:schemeClr val="tx1"/>
              </a:solidFill>
            </a:endParaRPr>
          </a:p>
        </p:txBody>
      </p:sp>
      <p:sp>
        <p:nvSpPr>
          <p:cNvPr id="3" name="عنصر نائب للمحتوى 2"/>
          <p:cNvSpPr>
            <a:spLocks noGrp="1"/>
          </p:cNvSpPr>
          <p:nvPr>
            <p:ph idx="1"/>
          </p:nvPr>
        </p:nvSpPr>
        <p:spPr/>
        <p:txBody>
          <a:bodyPr>
            <a:normAutofit/>
          </a:bodyPr>
          <a:lstStyle/>
          <a:p>
            <a:pPr algn="justLow"/>
            <a:r>
              <a:rPr lang="ar-SA" sz="3600" dirty="0"/>
              <a:t>اسم ابن لقمان</a:t>
            </a:r>
          </a:p>
          <a:p>
            <a:pPr algn="justLow"/>
            <a:r>
              <a:rPr lang="ar-SA" sz="3600" dirty="0"/>
              <a:t>قال السهيلي: اسم ابنه </a:t>
            </a:r>
            <a:r>
              <a:rPr lang="ar-SA" sz="3600" dirty="0" err="1"/>
              <a:t>ثاران</a:t>
            </a:r>
            <a:r>
              <a:rPr lang="ar-SA" sz="3600" dirty="0"/>
              <a:t>، في قول الطبري </a:t>
            </a:r>
            <a:r>
              <a:rPr lang="ar-SA" sz="3600" dirty="0" err="1"/>
              <a:t>والقتبي</a:t>
            </a:r>
            <a:r>
              <a:rPr lang="ar-SA" sz="3600" dirty="0"/>
              <a:t>. وقال الكلبي: مشكم. وقيل أنعم، حكاه النقاش. وذكر القشيري أن ابنه وامرأته كانا كافرين فما زال يعظهما حتى أسلما. قلت: ودل على هذا قوله: (لا تشرك بالله إن الشرك لظلم عظيم)</a:t>
            </a:r>
          </a:p>
          <a:p>
            <a:pPr algn="justLow"/>
            <a:endParaRPr lang="ar-SA" sz="3600" dirty="0"/>
          </a:p>
        </p:txBody>
      </p:sp>
    </p:spTree>
    <p:extLst>
      <p:ext uri="{BB962C8B-B14F-4D97-AF65-F5344CB8AC3E}">
        <p14:creationId xmlns:p14="http://schemas.microsoft.com/office/powerpoint/2010/main" val="977707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r>
              <a:rPr lang="ar-SA" sz="4800" dirty="0" smtClean="0"/>
              <a:t>اجمل حكم سيدنا لقمان ثلاث وهي للحفظ</a:t>
            </a:r>
            <a:endParaRPr lang="ar-SA" sz="4800" dirty="0"/>
          </a:p>
        </p:txBody>
      </p:sp>
    </p:spTree>
    <p:extLst>
      <p:ext uri="{BB962C8B-B14F-4D97-AF65-F5344CB8AC3E}">
        <p14:creationId xmlns:p14="http://schemas.microsoft.com/office/powerpoint/2010/main" val="3679448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TotalTime>
  <Words>870</Words>
  <Application>Microsoft Office PowerPoint</Application>
  <PresentationFormat>عرض على الشاشة (3:4)‏</PresentationFormat>
  <Paragraphs>34</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تدفق</vt:lpstr>
      <vt:lpstr>عرض تقديمي في PowerPoint</vt:lpstr>
      <vt:lpstr>عرض تقديمي في PowerPoint</vt:lpstr>
      <vt:lpstr>عرض تقديمي في PowerPoint</vt:lpstr>
      <vt:lpstr>من هو سيدنا لقمان الحكيم؟</vt:lpstr>
      <vt:lpstr>هل هو خليفة في الارض ؟</vt:lpstr>
      <vt:lpstr>هل هو نبي ام ولي ؟</vt:lpstr>
      <vt:lpstr>من اروع ما قال سيدنا لقمان؟</vt:lpstr>
      <vt:lpstr>ما اسم ابنه؟</vt:lpstr>
      <vt:lpstr>عرض تقديمي في PowerPoint</vt:lpstr>
      <vt:lpstr>عرض تقديمي في PowerPoint</vt:lpstr>
      <vt:lpstr>عرض تقديمي في PowerPoint</vt:lpstr>
      <vt:lpstr>عرض تقديمي في PowerPoint</vt:lpstr>
      <vt:lpstr>مكان قبره؟</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hamdalla</dc:creator>
  <cp:lastModifiedBy>Maher</cp:lastModifiedBy>
  <cp:revision>11</cp:revision>
  <dcterms:created xsi:type="dcterms:W3CDTF">2020-03-14T19:46:04Z</dcterms:created>
  <dcterms:modified xsi:type="dcterms:W3CDTF">2022-10-15T03:44:29Z</dcterms:modified>
</cp:coreProperties>
</file>